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8" r:id="rId4"/>
    <p:sldId id="258" r:id="rId5"/>
    <p:sldId id="266" r:id="rId6"/>
    <p:sldId id="260" r:id="rId7"/>
    <p:sldId id="273" r:id="rId8"/>
    <p:sldId id="313" r:id="rId9"/>
    <p:sldId id="261" r:id="rId10"/>
    <p:sldId id="314" r:id="rId11"/>
    <p:sldId id="315" r:id="rId12"/>
    <p:sldId id="302" r:id="rId13"/>
    <p:sldId id="311" r:id="rId14"/>
    <p:sldId id="316" r:id="rId15"/>
    <p:sldId id="317" r:id="rId16"/>
    <p:sldId id="267" r:id="rId17"/>
    <p:sldId id="264" r:id="rId18"/>
    <p:sldId id="318" r:id="rId19"/>
    <p:sldId id="275" r:id="rId20"/>
    <p:sldId id="276" r:id="rId21"/>
    <p:sldId id="280" r:id="rId22"/>
    <p:sldId id="327" r:id="rId23"/>
    <p:sldId id="297" r:id="rId24"/>
    <p:sldId id="298" r:id="rId25"/>
    <p:sldId id="299" r:id="rId26"/>
    <p:sldId id="300" r:id="rId27"/>
    <p:sldId id="333" r:id="rId28"/>
    <p:sldId id="277" r:id="rId29"/>
    <p:sldId id="319" r:id="rId30"/>
    <p:sldId id="320" r:id="rId31"/>
    <p:sldId id="294" r:id="rId32"/>
    <p:sldId id="321" r:id="rId33"/>
    <p:sldId id="322" r:id="rId34"/>
    <p:sldId id="323" r:id="rId35"/>
    <p:sldId id="324" r:id="rId36"/>
    <p:sldId id="325" r:id="rId37"/>
    <p:sldId id="326" r:id="rId38"/>
    <p:sldId id="328" r:id="rId39"/>
    <p:sldId id="331" r:id="rId40"/>
    <p:sldId id="329" r:id="rId41"/>
    <p:sldId id="332" r:id="rId42"/>
    <p:sldId id="290" r:id="rId43"/>
    <p:sldId id="295" r:id="rId44"/>
    <p:sldId id="296" r:id="rId45"/>
  </p:sldIdLst>
  <p:sldSz cx="12192000" cy="6858000"/>
  <p:notesSz cx="6858000" cy="9144000"/>
  <p:embeddedFontLst>
    <p:embeddedFont>
      <p:font typeface="맑은 고딕" panose="020B0503020000020004" pitchFamily="50" charset="-127"/>
      <p:regular r:id="rId47"/>
      <p:bold r:id="rId48"/>
    </p:embeddedFont>
    <p:embeddedFont>
      <p:font typeface="강원교육모두 Light" panose="02020603020101020101" pitchFamily="18" charset="-127"/>
      <p:regular r:id="rId49"/>
    </p:embeddedFont>
    <p:embeddedFont>
      <p:font typeface="강원교육모두 Bold" panose="02020603020101020101" pitchFamily="18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944"/>
    <a:srgbClr val="D91833"/>
    <a:srgbClr val="9A1D2E"/>
    <a:srgbClr val="601B1B"/>
    <a:srgbClr val="F28695"/>
    <a:srgbClr val="CF1F25"/>
    <a:srgbClr val="D47D93"/>
    <a:srgbClr val="FEC2C2"/>
    <a:srgbClr val="FD8D8D"/>
    <a:srgbClr val="F7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27808A-9081-405C-81B2-74C4D834F68B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575515-FB1B-440E-8D4E-5876548C149F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C3179416-B53C-4ABC-A6A7-32C103E8CE63}" type="parTrans" cxnId="{D2ADC4EA-4D37-4F39-96D2-0D9639DF371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3AA69C0-5AB0-4F28-BD0D-48FCCDDC9985}" type="sibTrans" cxnId="{D2ADC4EA-4D37-4F39-96D2-0D9639DF371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F6A2984-C50A-41DA-9137-421CA50965EB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C2BF95AD-4285-4A4A-8393-D89ED8A6584A}" type="parTrans" cxnId="{8C3BFFEB-F9D7-48FF-B2E1-A2FF6AAC32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76EF40C-7AD5-4FF0-9576-4236448E61E4}" type="sibTrans" cxnId="{8C3BFFEB-F9D7-48FF-B2E1-A2FF6AAC32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B566CBA8-BB21-4F26-8208-42644CFCAF89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7382B898-0AD0-4222-9A93-62F442064095}" type="parTrans" cxnId="{5BBD74CD-EF92-472B-8E4F-3113426EA4E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03243A50-9AC8-4487-95B1-592626832514}" type="sibTrans" cxnId="{5BBD74CD-EF92-472B-8E4F-3113426EA4E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D17EB14-2E7D-40D8-BD5A-7A104B2265FC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D1A5F961-165D-4530-BAE4-1C011C95B309}" type="sibTrans" cxnId="{ECCC6E50-A8CF-431F-ADF1-9C8233D30A4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74BE738-EED4-4A24-AA23-07BBB3B0D1B2}" type="parTrans" cxnId="{ECCC6E50-A8CF-431F-ADF1-9C8233D30A4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D4DBDA3-ECB1-47D8-A938-1DFE6B6AA866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710E207F-66E5-4126-854E-5246FCBC32BD}" type="sibTrans" cxnId="{E57613A3-F7A3-4A92-945A-532B788344A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0D02D1E-A5AC-44DD-974C-EFD7CA9A5562}" type="parTrans" cxnId="{E57613A3-F7A3-4A92-945A-532B788344A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EC8BDA0D-FA83-4723-94A8-F834A96B5A7A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CDEFE424-4410-40FC-BA0A-133CDF02305D}" type="parTrans" cxnId="{E1065AA1-5829-4977-81AF-78B22686C46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C8F8B1E-A77F-4B64-AD68-0114A062DDC9}" type="sibTrans" cxnId="{E1065AA1-5829-4977-81AF-78B22686C46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BC566368-46DF-43ED-A599-61C1FC3B3425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082F4193-E19D-479B-9543-EE05D2D3CB80}" type="parTrans" cxnId="{3EEE39CB-5232-4A9F-874C-EA0CFF8170B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19D2711-8B84-477D-A489-3FDF0BE3CE16}" type="sibTrans" cxnId="{3EEE39CB-5232-4A9F-874C-EA0CFF8170B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B8DFDF8-3FA5-4333-86DD-AEF2CE449147}" type="pres">
      <dgm:prSet presAssocID="{AE27808A-9081-405C-81B2-74C4D834F68B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6DADE8-7365-4EC0-8DB0-6FAFE48273EC}" type="pres">
      <dgm:prSet presAssocID="{AE27808A-9081-405C-81B2-74C4D834F68B}" presName="axisShape" presStyleLbl="bgShp" presStyleIdx="0" presStyleCnt="1" custScaleX="170507" custScaleY="99704"/>
      <dgm:spPr>
        <a:solidFill>
          <a:srgbClr val="D82944">
            <a:alpha val="30000"/>
          </a:srgbClr>
        </a:solidFill>
      </dgm:spPr>
    </dgm:pt>
    <dgm:pt modelId="{E63D82D4-BC5F-4A41-8BD3-75056D88E77A}" type="pres">
      <dgm:prSet presAssocID="{AE27808A-9081-405C-81B2-74C4D834F68B}" presName="rect1" presStyleLbl="node1" presStyleIdx="0" presStyleCnt="4" custScaleX="179259" custLinFactNeighborX="-44770" custLinFactNeighborY="4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2CA707-7DBC-4B18-912A-0C483F976C4E}" type="pres">
      <dgm:prSet presAssocID="{AE27808A-9081-405C-81B2-74C4D834F68B}" presName="rect2" presStyleLbl="node1" presStyleIdx="1" presStyleCnt="4" custScaleX="185274" custLinFactNeighborX="48925" custLinFactNeighborY="4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F9ADCC-8DC3-4BDA-89F3-1AC25B666605}" type="pres">
      <dgm:prSet presAssocID="{AE27808A-9081-405C-81B2-74C4D834F68B}" presName="rect3" presStyleLbl="node1" presStyleIdx="2" presStyleCnt="4" custScaleX="185274" custLinFactNeighborX="-44292" custLinFactNeighborY="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E2D488-2289-4AE7-8CE3-090F9D3ACD15}" type="pres">
      <dgm:prSet presAssocID="{AE27808A-9081-405C-81B2-74C4D834F68B}" presName="rect4" presStyleLbl="node1" presStyleIdx="3" presStyleCnt="4" custScaleX="185274" custLinFactNeighborX="46650" custLinFactNeighborY="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57613A3-F7A3-4A92-945A-532B788344A7}" srcId="{AE27808A-9081-405C-81B2-74C4D834F68B}" destId="{1D4DBDA3-ECB1-47D8-A938-1DFE6B6AA866}" srcOrd="0" destOrd="0" parTransId="{A0D02D1E-A5AC-44DD-974C-EFD7CA9A5562}" sibTransId="{710E207F-66E5-4126-854E-5246FCBC32BD}"/>
    <dgm:cxn modelId="{3EEE39CB-5232-4A9F-874C-EA0CFF8170B8}" srcId="{AE27808A-9081-405C-81B2-74C4D834F68B}" destId="{BC566368-46DF-43ED-A599-61C1FC3B3425}" srcOrd="1" destOrd="0" parTransId="{082F4193-E19D-479B-9543-EE05D2D3CB80}" sibTransId="{C19D2711-8B84-477D-A489-3FDF0BE3CE16}"/>
    <dgm:cxn modelId="{D2ADC4EA-4D37-4F39-96D2-0D9639DF3716}" srcId="{AE27808A-9081-405C-81B2-74C4D834F68B}" destId="{3B575515-FB1B-440E-8D4E-5876548C149F}" srcOrd="4" destOrd="0" parTransId="{C3179416-B53C-4ABC-A6A7-32C103E8CE63}" sibTransId="{23AA69C0-5AB0-4F28-BD0D-48FCCDDC9985}"/>
    <dgm:cxn modelId="{A55D1418-6842-4F03-81DA-A737B8352B13}" type="presOf" srcId="{EC8BDA0D-FA83-4723-94A8-F834A96B5A7A}" destId="{F3F9ADCC-8DC3-4BDA-89F3-1AC25B666605}" srcOrd="0" destOrd="0" presId="urn:microsoft.com/office/officeart/2005/8/layout/matrix2"/>
    <dgm:cxn modelId="{E1065AA1-5829-4977-81AF-78B22686C46A}" srcId="{AE27808A-9081-405C-81B2-74C4D834F68B}" destId="{EC8BDA0D-FA83-4723-94A8-F834A96B5A7A}" srcOrd="2" destOrd="0" parTransId="{CDEFE424-4410-40FC-BA0A-133CDF02305D}" sibTransId="{7C8F8B1E-A77F-4B64-AD68-0114A062DDC9}"/>
    <dgm:cxn modelId="{ECCC6E50-A8CF-431F-ADF1-9C8233D30A40}" srcId="{AE27808A-9081-405C-81B2-74C4D834F68B}" destId="{1D17EB14-2E7D-40D8-BD5A-7A104B2265FC}" srcOrd="3" destOrd="0" parTransId="{F74BE738-EED4-4A24-AA23-07BBB3B0D1B2}" sibTransId="{D1A5F961-165D-4530-BAE4-1C011C95B309}"/>
    <dgm:cxn modelId="{400C6C2E-F904-4524-825F-C52938ED1248}" type="presOf" srcId="{BC566368-46DF-43ED-A599-61C1FC3B3425}" destId="{DD2CA707-7DBC-4B18-912A-0C483F976C4E}" srcOrd="0" destOrd="0" presId="urn:microsoft.com/office/officeart/2005/8/layout/matrix2"/>
    <dgm:cxn modelId="{83147A55-D44F-4155-BB4E-B8D2FBD9E19B}" type="presOf" srcId="{1D17EB14-2E7D-40D8-BD5A-7A104B2265FC}" destId="{D0E2D488-2289-4AE7-8CE3-090F9D3ACD15}" srcOrd="0" destOrd="0" presId="urn:microsoft.com/office/officeart/2005/8/layout/matrix2"/>
    <dgm:cxn modelId="{711A331B-1DF0-4ADB-86FF-77C1125B7380}" type="presOf" srcId="{AE27808A-9081-405C-81B2-74C4D834F68B}" destId="{AB8DFDF8-3FA5-4333-86DD-AEF2CE449147}" srcOrd="0" destOrd="0" presId="urn:microsoft.com/office/officeart/2005/8/layout/matrix2"/>
    <dgm:cxn modelId="{8C3BFFEB-F9D7-48FF-B2E1-A2FF6AAC3267}" srcId="{AE27808A-9081-405C-81B2-74C4D834F68B}" destId="{6F6A2984-C50A-41DA-9137-421CA50965EB}" srcOrd="5" destOrd="0" parTransId="{C2BF95AD-4285-4A4A-8393-D89ED8A6584A}" sibTransId="{D76EF40C-7AD5-4FF0-9576-4236448E61E4}"/>
    <dgm:cxn modelId="{5BBD74CD-EF92-472B-8E4F-3113426EA4E3}" srcId="{AE27808A-9081-405C-81B2-74C4D834F68B}" destId="{B566CBA8-BB21-4F26-8208-42644CFCAF89}" srcOrd="6" destOrd="0" parTransId="{7382B898-0AD0-4222-9A93-62F442064095}" sibTransId="{03243A50-9AC8-4487-95B1-592626832514}"/>
    <dgm:cxn modelId="{E63CCEAC-208A-40E3-9468-A4AA6D23A85C}" type="presOf" srcId="{1D4DBDA3-ECB1-47D8-A938-1DFE6B6AA866}" destId="{E63D82D4-BC5F-4A41-8BD3-75056D88E77A}" srcOrd="0" destOrd="0" presId="urn:microsoft.com/office/officeart/2005/8/layout/matrix2"/>
    <dgm:cxn modelId="{36AF895F-26A5-441B-B280-CD62C6BFD7D0}" type="presParOf" srcId="{AB8DFDF8-3FA5-4333-86DD-AEF2CE449147}" destId="{786DADE8-7365-4EC0-8DB0-6FAFE48273EC}" srcOrd="0" destOrd="0" presId="urn:microsoft.com/office/officeart/2005/8/layout/matrix2"/>
    <dgm:cxn modelId="{E761CDDC-500D-4D44-BCD8-AA1D1A8A1474}" type="presParOf" srcId="{AB8DFDF8-3FA5-4333-86DD-AEF2CE449147}" destId="{E63D82D4-BC5F-4A41-8BD3-75056D88E77A}" srcOrd="1" destOrd="0" presId="urn:microsoft.com/office/officeart/2005/8/layout/matrix2"/>
    <dgm:cxn modelId="{2FA313B7-4B8B-45DA-9743-750FB94227E2}" type="presParOf" srcId="{AB8DFDF8-3FA5-4333-86DD-AEF2CE449147}" destId="{DD2CA707-7DBC-4B18-912A-0C483F976C4E}" srcOrd="2" destOrd="0" presId="urn:microsoft.com/office/officeart/2005/8/layout/matrix2"/>
    <dgm:cxn modelId="{1AE4C7BD-A0B9-4C44-9E59-D1B49322DBD5}" type="presParOf" srcId="{AB8DFDF8-3FA5-4333-86DD-AEF2CE449147}" destId="{F3F9ADCC-8DC3-4BDA-89F3-1AC25B666605}" srcOrd="3" destOrd="0" presId="urn:microsoft.com/office/officeart/2005/8/layout/matrix2"/>
    <dgm:cxn modelId="{03960998-79C7-4A45-9E2B-3DAD699890D4}" type="presParOf" srcId="{AB8DFDF8-3FA5-4333-86DD-AEF2CE449147}" destId="{D0E2D488-2289-4AE7-8CE3-090F9D3ACD1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DADE8-7365-4EC0-8DB0-6FAFE48273EC}">
      <dsp:nvSpPr>
        <dsp:cNvPr id="0" name=""/>
        <dsp:cNvSpPr/>
      </dsp:nvSpPr>
      <dsp:spPr>
        <a:xfrm>
          <a:off x="592580" y="8019"/>
          <a:ext cx="9239206" cy="540262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rgbClr val="D82944">
            <a:alpha val="3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D82D4-BC5F-4A41-8BD3-75056D88E77A}">
      <dsp:nvSpPr>
        <dsp:cNvPr id="0" name=""/>
        <dsp:cNvSpPr/>
      </dsp:nvSpPr>
      <dsp:spPr>
        <a:xfrm>
          <a:off x="1025732" y="362812"/>
          <a:ext cx="3885379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>
            <a:solidFill>
              <a:schemeClr val="tx1"/>
            </a:solidFill>
          </a:endParaRPr>
        </a:p>
      </dsp:txBody>
      <dsp:txXfrm>
        <a:off x="1131539" y="468619"/>
        <a:ext cx="3673765" cy="1955852"/>
      </dsp:txXfrm>
    </dsp:sp>
    <dsp:sp modelId="{DD2CA707-7DBC-4B18-912A-0C483F976C4E}">
      <dsp:nvSpPr>
        <dsp:cNvPr id="0" name=""/>
        <dsp:cNvSpPr/>
      </dsp:nvSpPr>
      <dsp:spPr>
        <a:xfrm>
          <a:off x="5538127" y="362812"/>
          <a:ext cx="4015752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>
            <a:solidFill>
              <a:schemeClr val="tx1"/>
            </a:solidFill>
          </a:endParaRPr>
        </a:p>
      </dsp:txBody>
      <dsp:txXfrm>
        <a:off x="5643934" y="468619"/>
        <a:ext cx="3804138" cy="1955852"/>
      </dsp:txXfrm>
    </dsp:sp>
    <dsp:sp modelId="{F3F9ADCC-8DC3-4BDA-89F3-1AC25B666605}">
      <dsp:nvSpPr>
        <dsp:cNvPr id="0" name=""/>
        <dsp:cNvSpPr/>
      </dsp:nvSpPr>
      <dsp:spPr>
        <a:xfrm>
          <a:off x="970906" y="2917648"/>
          <a:ext cx="4015752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>
            <a:solidFill>
              <a:schemeClr val="tx1"/>
            </a:solidFill>
          </a:endParaRPr>
        </a:p>
      </dsp:txBody>
      <dsp:txXfrm>
        <a:off x="1076713" y="3023455"/>
        <a:ext cx="3804138" cy="1955852"/>
      </dsp:txXfrm>
    </dsp:sp>
    <dsp:sp modelId="{D0E2D488-2289-4AE7-8CE3-090F9D3ACD15}">
      <dsp:nvSpPr>
        <dsp:cNvPr id="0" name=""/>
        <dsp:cNvSpPr/>
      </dsp:nvSpPr>
      <dsp:spPr>
        <a:xfrm>
          <a:off x="5488817" y="2917648"/>
          <a:ext cx="4015752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>
            <a:solidFill>
              <a:schemeClr val="tx1"/>
            </a:solidFill>
          </a:endParaRPr>
        </a:p>
      </dsp:txBody>
      <dsp:txXfrm>
        <a:off x="5594624" y="3023455"/>
        <a:ext cx="3804138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1362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52" y="5092726"/>
            <a:ext cx="1576868" cy="13562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25419" y="5115207"/>
            <a:ext cx="2761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</a:t>
            </a:r>
            <a:endParaRPr lang="en-US" altLang="ko-KR" sz="2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임수한 장보은 고소현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129" y="5864246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기회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7294" y="4030662"/>
            <a:ext cx="6689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개인화 된 콘텐츠를 제공할 수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티켓 구매를 위해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방문해야 한다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 팀 상품을 사기 위해서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사이트에 방문해야 한다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정관장만을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위한 컨텐츠를 추가할 수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위협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6897" y="4872841"/>
            <a:ext cx="66895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네이버 스포츠가 압도적인 인지도와 접근성을 가지고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티켓 구매를 할 때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통합사이트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안에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있다보니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사이트에 가입을 해야해 접근성이 떨어진다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5"/>
            <a:ext cx="12192000" cy="25192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3060" y="2561263"/>
            <a:ext cx="1240971" cy="1446550"/>
          </a:xfrm>
          <a:prstGeom prst="rect">
            <a:avLst/>
          </a:prstGeom>
          <a:noFill/>
          <a:ln w="38100" cap="rnd">
            <a:solidFill>
              <a:schemeClr val="bg1"/>
            </a:solidFill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</a:rPr>
              <a:t>N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경쟁사 </a:t>
            </a:r>
            <a:r>
              <a:rPr lang="en-US" altLang="ko-KR" sz="2800" dirty="0" smtClean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</a:t>
            </a:r>
            <a:r>
              <a:rPr lang="ko-KR" altLang="en-US" sz="2800" dirty="0" smtClean="0">
                <a:solidFill>
                  <a:srgbClr val="00B050"/>
                </a:solidFill>
              </a:rPr>
              <a:t>스포츠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?</a:t>
            </a: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00B050"/>
                </a:solidFill>
              </a:rPr>
              <a:t>강점</a:t>
            </a:r>
            <a:endParaRPr lang="ko-KR" altLang="en-US" sz="32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00B050">
                  <a:alpha val="60000"/>
                </a:srgbClr>
              </a:solidFill>
            </a:endParaRPr>
          </a:p>
        </p:txBody>
      </p:sp>
      <p:pic>
        <p:nvPicPr>
          <p:cNvPr id="9" name="Picture 6" descr="https://lh7-us.googleusercontent.com/2ddSECA00hSGlqS7gl8TzlL636uQlHMR_lux56ylXz4y_V0bzKG4dxnMoT208dplQ5MmQG2-ID7OHi5L7PvMGsMq6jP6D4eu9JYidFVTx6o9tEi-ji1rSJU4vzFt8uF7Qu_fPpVA7QkYmY5Txj8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163" y="1501217"/>
            <a:ext cx="583834" cy="72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1579" y="5469494"/>
            <a:ext cx="7202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향상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00B050"/>
                </a:solidFill>
              </a:rPr>
              <a:t>강점</a:t>
            </a:r>
            <a:endParaRPr lang="ko-KR" altLang="en-US" sz="32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00B050">
                  <a:alpha val="60000"/>
                </a:srgbClr>
              </a:solidFill>
            </a:endParaRPr>
          </a:p>
        </p:txBody>
      </p:sp>
      <p:pic>
        <p:nvPicPr>
          <p:cNvPr id="9" name="Picture 6" descr="https://lh7-us.googleusercontent.com/2ddSECA00hSGlqS7gl8TzlL636uQlHMR_lux56ylXz4y_V0bzKG4dxnMoT208dplQ5MmQG2-ID7OHi5L7PvMGsMq6jP6D4eu9JYidFVTx6o9tEi-ji1rSJU4vzFt8uF7Qu_fPpVA7QkYmY5Txj8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163" y="1501217"/>
            <a:ext cx="583834" cy="72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3907" y="5701872"/>
            <a:ext cx="527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 하이라이트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영상 자료 활용 중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Shorts : </a:t>
            </a:r>
            <a:r>
              <a:rPr lang="en-US" altLang="ko-KR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Youtube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자료 활용 중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반응형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띠따이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28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마케터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184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다른 선수들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콘텐츠 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하였고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하면서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학창 시절을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32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한국</a:t>
              </a:r>
              <a:r>
                <a:rPr lang="en-US" altLang="ko-KR" dirty="0" smtClean="0"/>
                <a:t>	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교사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30001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와이어프레임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tx1"/>
                </a:solidFill>
              </a:rPr>
              <a:t>TON &amp; MANNER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2067470"/>
            <a:ext cx="2999795" cy="258018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70560" y="2952990"/>
            <a:ext cx="2246879" cy="866024"/>
          </a:xfrm>
          <a:prstGeom prst="rect">
            <a:avLst/>
          </a:prstGeom>
          <a:solidFill>
            <a:srgbClr val="CF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주조색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#D91833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86222" y="2952990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0"/>
              <a:chOff x="7195187" y="2868825"/>
              <a:chExt cx="1464751" cy="906680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0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6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9012145" y="2559973"/>
            <a:ext cx="2192336" cy="593257"/>
          </a:xfrm>
          <a:prstGeom prst="rect">
            <a:avLst/>
          </a:prstGeom>
          <a:solidFill>
            <a:srgbClr val="F2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보조색</a:t>
            </a:r>
            <a:r>
              <a:rPr lang="ko-KR" altLang="en-US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#F28695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012145" y="3772956"/>
            <a:ext cx="2192336" cy="593257"/>
          </a:xfrm>
          <a:prstGeom prst="rect">
            <a:avLst/>
          </a:prstGeom>
          <a:solidFill>
            <a:srgbClr val="60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강조색</a:t>
            </a:r>
            <a:r>
              <a:rPr lang="ko-KR" altLang="en-US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</a:t>
            </a:r>
            <a:r>
              <a:rPr lang="en-US" altLang="ko-KR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601b1b</a:t>
            </a:r>
            <a:endParaRPr lang="en-US" altLang="ko-KR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44445" y="3126727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1432250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tx1"/>
                </a:solidFill>
              </a:rPr>
              <a:t>FONT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46" y="1292462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6" y="1646067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49174" y="3854101"/>
            <a:ext cx="351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사용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71584" y="5233953"/>
            <a:ext cx="378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33319" y="2454729"/>
            <a:ext cx="1887137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1"/>
                </a:solidFill>
              </a:rPr>
              <a:t>AFTER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4092" y="2455529"/>
            <a:ext cx="3874477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smtClean="0">
                <a:solidFill>
                  <a:schemeClr val="bg1"/>
                </a:solidFill>
              </a:rPr>
              <a:t>변경 레이아웃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(1025px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640237" y="1229862"/>
            <a:ext cx="1380234" cy="52429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9270301" y="167950"/>
            <a:ext cx="1419836" cy="63048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877670" y="1072936"/>
            <a:ext cx="1535432" cy="53243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(1025px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4602755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2714432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33319" y="2454729"/>
            <a:ext cx="1887137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1"/>
                </a:solidFill>
              </a:rPr>
              <a:t>AFTER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4092" y="2455529"/>
            <a:ext cx="219316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1"/>
                </a:solidFill>
              </a:rPr>
              <a:t>BEFORE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1798845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rgbClr val="D91833"/>
                </a:solidFill>
              </a:rPr>
              <a:t>벤치마킹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5122" name="Picture 2" descr="https://lh7-us.googleusercontent.com/46nMVTviV9sRl7rP3Hkc2XktygDEiIPl3aLj__3WEUkPi1jd0Q1l8bBiMXl-xPlIq-AzIIVI1N_kcVgTPbGS448y81jUEKvXoSzTXgggUxe5TrI3tJkfOSdun_0Jp5K8xnwLcZ7EjXxoSQOFOdM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41" y="1679025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us.googleusercontent.com/QDGvFFxHuK6gjDw-2nMXw4LyyO_X5WjiRi027aucCu7x91IcQKCwMzNosEXRwUCijuJLFuIk8eH_FVClaECiJ-XCeXLfZiQku6RrJM7SY85hlY-mF-PRBWM1s2HlDRqSOppIRPfv6hi6-MiO79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48" y="1998437"/>
            <a:ext cx="4422775" cy="38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6810" y="5863050"/>
            <a:ext cx="30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위치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&gt; STATS  &gt;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8243" y="257313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32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1133" y="5964433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92128" y="2287700"/>
            <a:ext cx="4632006" cy="3467763"/>
            <a:chOff x="6966098" y="2416248"/>
            <a:chExt cx="4632006" cy="3467763"/>
          </a:xfrm>
        </p:grpSpPr>
        <p:pic>
          <p:nvPicPr>
            <p:cNvPr id="17" name="Picture 4" descr="https://lh7-us.googleusercontent.com/br9AvEAj3YYPmBGCz6jNylsSsrGdiYC3iR_LL6Qc-2EX-JOCq6DIys9ciAlm7d9k6E848TqEoQkrp5HBzWO5URLcCvL2pNPL1IUhnlzTqZRFthPv-j3eprk8AzD1kz12-Z49yafZeRN8Y40otwk=s204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8946" y="2416248"/>
              <a:ext cx="4331369" cy="3198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700329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966098" y="3223889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9220381" y="2591199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281678" y="893768"/>
            <a:ext cx="214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130001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0653" y="257364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3200" dirty="0" err="1">
                <a:solidFill>
                  <a:schemeClr val="tx1"/>
                </a:solidFill>
              </a:rPr>
              <a:t>독</a:t>
            </a:r>
            <a:r>
              <a:rPr lang="ko-KR" altLang="en-US" sz="32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: </a:t>
            </a:r>
            <a:r>
              <a:rPr lang="ko-KR" altLang="en-US" sz="32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32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85795" y="5837215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033231" y="2015194"/>
            <a:ext cx="4289740" cy="3450007"/>
            <a:chOff x="7040281" y="2626064"/>
            <a:chExt cx="4289740" cy="3450007"/>
          </a:xfrm>
        </p:grpSpPr>
        <p:pic>
          <p:nvPicPr>
            <p:cNvPr id="29" name="Picture 6" descr="https://lh7-us.googleusercontent.com/biFX4AlSX14YLjW2AQgoVPoTAsAGrzG7VrtHhSurVT8seQERRJ7IWk0fJVgBzpx2kAGia-GTKuenQJJcAD0D4ZXSjWCCFoV8GduvMMiXX374apt5dU023pAiix9KguVNBjUzZ6ThFXHeB__eIGE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820" y="2626064"/>
              <a:ext cx="2056020" cy="3299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957" y="2626064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모서리가 둥근 직사각형 30"/>
            <p:cNvSpPr/>
            <p:nvPr/>
          </p:nvSpPr>
          <p:spPr>
            <a:xfrm rot="5400000">
              <a:off x="7853322" y="1894125"/>
              <a:ext cx="615899" cy="212713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5400000">
              <a:off x="7573508" y="4283266"/>
              <a:ext cx="1259578" cy="23260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내릴 때 컨텐츠 내용을 가려 방해가 되어 스크롤 탑일 때만 생기고 스크롤 내리면 없어지는 기능을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69090" y="272665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3200" dirty="0" err="1">
                <a:solidFill>
                  <a:schemeClr val="tx1"/>
                </a:solidFill>
              </a:rPr>
              <a:t>독</a:t>
            </a:r>
            <a:r>
              <a:rPr lang="ko-KR" altLang="en-US" sz="32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: </a:t>
            </a:r>
            <a:r>
              <a:rPr lang="ko-KR" altLang="en-US" sz="3200" dirty="0" smtClean="0">
                <a:solidFill>
                  <a:schemeClr val="tx1"/>
                </a:solidFill>
              </a:rPr>
              <a:t>모바일 잘린 부분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65471" y="5708896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컨텐츠가 슬라이드인데 잘린 것처럼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보여 제일 최근 결과만 보이는 것으로 변경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26678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26678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09768" y="2152115"/>
            <a:ext cx="2989257" cy="3162170"/>
            <a:chOff x="347499" y="1555688"/>
            <a:chExt cx="2989257" cy="316217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99" y="1789724"/>
              <a:ext cx="2498986" cy="2883134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 rot="5400000">
              <a:off x="1109223" y="2490324"/>
              <a:ext cx="3162170" cy="129289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614123" y="2057266"/>
            <a:ext cx="3105121" cy="3393165"/>
            <a:chOff x="8873755" y="1842332"/>
            <a:chExt cx="3105121" cy="339316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755" y="1842332"/>
              <a:ext cx="2663592" cy="3393165"/>
            </a:xfrm>
            <a:prstGeom prst="rect">
              <a:avLst/>
            </a:prstGeom>
          </p:spPr>
        </p:pic>
        <p:sp>
          <p:nvSpPr>
            <p:cNvPr id="34" name="오른쪽 화살표 33"/>
            <p:cNvSpPr/>
            <p:nvPr/>
          </p:nvSpPr>
          <p:spPr>
            <a:xfrm rot="10800000">
              <a:off x="11400377" y="3378819"/>
              <a:ext cx="578499" cy="320189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74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29598" y="332528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3200" dirty="0" err="1">
                <a:solidFill>
                  <a:schemeClr val="tx1"/>
                </a:solidFill>
              </a:rPr>
              <a:t>독</a:t>
            </a:r>
            <a:r>
              <a:rPr lang="ko-KR" altLang="en-US" sz="32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: </a:t>
            </a:r>
            <a:r>
              <a:rPr lang="ko-KR" altLang="en-US" sz="3200" dirty="0" smtClean="0">
                <a:solidFill>
                  <a:schemeClr val="tx1"/>
                </a:solidFill>
              </a:rPr>
              <a:t>설명 추가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잘 모르는 사람도 알 수 있게 로고 옆에 팀 이름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856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59" y="2599679"/>
            <a:ext cx="2430472" cy="24958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41" y="2283703"/>
            <a:ext cx="2209446" cy="33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13043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사이즈일 때 빈 공간 없애고 테이블 크기를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76134" y="257364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폰트 사이즈 변경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12883" y="171482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3200" dirty="0" smtClean="0">
                <a:solidFill>
                  <a:schemeClr val="tx1"/>
                </a:solidFill>
              </a:rPr>
              <a:t> 맞춤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6032143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92" y="1944158"/>
            <a:ext cx="2361742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8" y="4954639"/>
            <a:ext cx="3157532" cy="91522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34" y="2434812"/>
            <a:ext cx="3079612" cy="19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39151" y="5904299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208719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94" y="4280593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24792" y="547113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495455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6418241" y="3424877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520517" y="171482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18613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76" y="2221460"/>
            <a:ext cx="5576310" cy="16089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37" y="4029696"/>
            <a:ext cx="4287387" cy="20599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339688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02867" y="4545495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18613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82" y="1797319"/>
            <a:ext cx="5049698" cy="23562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45" y="4330398"/>
            <a:ext cx="4254572" cy="21867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6" y="1797319"/>
            <a:ext cx="4505618" cy="25336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7393" y="510060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17387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  <a:endParaRPr lang="en-US" altLang="ko-KR" sz="36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1937659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현 사이트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954541197"/>
              </p:ext>
            </p:extLst>
          </p:nvPr>
        </p:nvGraphicFramePr>
        <p:xfrm>
          <a:off x="881332" y="1324854"/>
          <a:ext cx="1042436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0602" y="313219"/>
            <a:ext cx="2780852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정관장 </a:t>
            </a:r>
            <a:r>
              <a:rPr lang="en-US" altLang="ko-KR" sz="3200" dirty="0" smtClean="0">
                <a:solidFill>
                  <a:schemeClr val="tx1"/>
                </a:solidFill>
              </a:rPr>
              <a:t>REDSPARKS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8709" y="1036494"/>
            <a:ext cx="8503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S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67650" y="2111497"/>
            <a:ext cx="3328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배구에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대한 세세한 정보들을 알 수 있다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팀만의 정보들을 볼 수 있다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팀의 색깔이 강해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팀팬들에게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소속감을 부여 할 수 있다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69664" y="1324854"/>
            <a:ext cx="10959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D91833">
                    <a:alpha val="50000"/>
                  </a:srgbClr>
                </a:solidFill>
              </a:rPr>
              <a:t>W</a:t>
            </a:r>
            <a:endParaRPr lang="ko-KR" altLang="en-US" sz="66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0086" y="5403219"/>
            <a:ext cx="85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D91833">
                    <a:alpha val="50000"/>
                  </a:srgbClr>
                </a:solidFill>
              </a:rPr>
              <a:t>O</a:t>
            </a:r>
            <a:endParaRPr lang="ko-KR" altLang="en-US" sz="80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57938" y="5420082"/>
            <a:ext cx="85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D91833">
                    <a:alpha val="50000"/>
                  </a:srgbClr>
                </a:solidFill>
              </a:rPr>
              <a:t>T</a:t>
            </a:r>
            <a:endParaRPr lang="ko-KR" altLang="en-US" sz="80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1502" y="1827904"/>
            <a:ext cx="3526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정보가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많아 강조해야 할 부분을 확인하기 어렵다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사이트가 무거워 로딩이 오래 걸린다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통합사이트에 들어가 있어 다른 팀들과의 구성이 똑같아 아쉽다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7131" y="4731599"/>
            <a:ext cx="3418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개인화 된 콘텐츠를 제공할 수 있다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정관장만을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위한 컨텐츠를 추가할 수 있다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23090" y="4608489"/>
            <a:ext cx="3724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네이버 스포츠가 압도적인 인지도와 접근성을 가지고 있다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티켓 구매를 할 때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통합사이트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안에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있다보니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사이트에 가입을 해야해 접근성이 떨어진다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8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강점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8782" y="4795770"/>
            <a:ext cx="4821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배구에 대한 세세한 정보들을 알 수 있다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팀만의 정보들을 볼 수 있다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팀의 색깔이 강해 </a:t>
            </a:r>
            <a:r>
              <a:rPr lang="ko-KR" altLang="en-US" sz="1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팀팬들에게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소속감을 부여 할 수 있다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</a:t>
            </a:r>
            <a:r>
              <a:rPr lang="ko-KR" altLang="en-US" sz="3200" dirty="0" smtClean="0">
                <a:solidFill>
                  <a:srgbClr val="D91833"/>
                </a:solidFill>
              </a:rPr>
              <a:t>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476" y="3993338"/>
            <a:ext cx="6689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정보가 많아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가독성이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떨어진다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정보가 많아 강조해야 할 부분을 확인하기 어렵다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사이트가 무거워 로딩이 오래 걸린다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통합사이트에 들어가 있어 다른 팀들과의 구성이 똑같아 아쉽다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1030</Words>
  <Application>Microsoft Office PowerPoint</Application>
  <PresentationFormat>와이드스크린</PresentationFormat>
  <Paragraphs>326</Paragraphs>
  <Slides>44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강원교육모두 Light</vt:lpstr>
      <vt:lpstr>Arial</vt:lpstr>
      <vt:lpstr>강원교육모두 Bold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100</cp:revision>
  <dcterms:created xsi:type="dcterms:W3CDTF">2023-12-18T03:07:59Z</dcterms:created>
  <dcterms:modified xsi:type="dcterms:W3CDTF">2023-12-27T02:52:13Z</dcterms:modified>
</cp:coreProperties>
</file>